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sldIdLst>
    <p:sldId id="268" r:id="rId5"/>
  </p:sldIdLst>
  <p:sldSz cx="9144000" cy="6858000" type="screen4x3"/>
  <p:notesSz cx="6799263" cy="99298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EF1DB"/>
    <a:srgbClr val="FACE8E"/>
    <a:srgbClr val="666699"/>
    <a:srgbClr val="CFC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B764D1-8B6C-4346-A138-E1F4872891BC}" v="6" dt="2023-09-05T04:37:16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00"/>
  </p:normalViewPr>
  <p:slideViewPr>
    <p:cSldViewPr>
      <p:cViewPr varScale="1">
        <p:scale>
          <a:sx n="118" d="100"/>
          <a:sy n="118" d="100"/>
        </p:scale>
        <p:origin x="1704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7790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7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6238" y="685800"/>
            <a:ext cx="2139950" cy="544036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85800"/>
            <a:ext cx="6269038" cy="5440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7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17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248658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45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6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02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351727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396778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DEF1DB"/>
          </a:solidFill>
          <a:ln w="25400">
            <a:solidFill>
              <a:srgbClr val="666699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85800"/>
            <a:ext cx="8561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슬라이드 제목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2pPr>
      <a:lvl3pPr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3pPr>
      <a:lvl4pPr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4pPr>
      <a:lvl5pPr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5pPr>
      <a:lvl6pPr marL="457200"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6pPr>
      <a:lvl7pPr marL="914400"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7pPr>
      <a:lvl8pPr marL="1371600"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8pPr>
      <a:lvl9pPr marL="1828800" algn="ctr" rtl="0" eaLnBrk="1" fontAlgn="base" latinLnBrk="1" hangingPunct="1">
        <a:lnSpc>
          <a:spcPct val="89000"/>
        </a:lnSpc>
        <a:spcBef>
          <a:spcPct val="0"/>
        </a:spcBef>
        <a:spcAft>
          <a:spcPct val="0"/>
        </a:spcAft>
        <a:defRPr sz="2800">
          <a:solidFill>
            <a:srgbClr val="666699"/>
          </a:solidFill>
          <a:latin typeface="Century Gothic" pitchFamily="34" charset="0"/>
        </a:defRPr>
      </a:lvl9pPr>
    </p:titleStyle>
    <p:bodyStyle>
      <a:lvl1pPr marL="342900" indent="-342900" algn="l" rtl="0" eaLnBrk="1" fontAlgn="base" latinLnBrk="1" hangingPunct="1">
        <a:spcBef>
          <a:spcPct val="4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4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40000"/>
        </a:spcBef>
        <a:spcAft>
          <a:spcPct val="0"/>
        </a:spcAft>
        <a:defRPr b="1" i="1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4000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40000"/>
        </a:spcBef>
        <a:spcAft>
          <a:spcPct val="0"/>
        </a:spcAft>
        <a:defRPr sz="1400" b="1" i="1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40000"/>
        </a:spcBef>
        <a:spcAft>
          <a:spcPct val="0"/>
        </a:spcAft>
        <a:defRPr sz="1400" b="1" i="1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40000"/>
        </a:spcBef>
        <a:spcAft>
          <a:spcPct val="0"/>
        </a:spcAft>
        <a:defRPr sz="1400" b="1" i="1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40000"/>
        </a:spcBef>
        <a:spcAft>
          <a:spcPct val="0"/>
        </a:spcAft>
        <a:defRPr sz="1400" b="1" i="1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40000"/>
        </a:spcBef>
        <a:spcAft>
          <a:spcPct val="0"/>
        </a:spcAft>
        <a:defRPr sz="1400" b="1"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1306" y="321929"/>
            <a:ext cx="8561388" cy="457200"/>
          </a:xfrm>
          <a:noFill/>
          <a:ln/>
        </p:spPr>
        <p:txBody>
          <a:bodyPr anchor="t"/>
          <a:lstStyle/>
          <a:p>
            <a:r>
              <a:rPr lang="en-US" altLang="ko-KR" sz="2400" dirty="0">
                <a:ea typeface="굴림" charset="-127"/>
              </a:rPr>
              <a:t>SK </a:t>
            </a:r>
            <a:r>
              <a:rPr lang="ko-KR" altLang="en-US" sz="2400" dirty="0" err="1">
                <a:ea typeface="굴림" charset="-127"/>
              </a:rPr>
              <a:t>쉴더스</a:t>
            </a:r>
            <a:r>
              <a:rPr lang="ko-KR" altLang="en-US" sz="2400" dirty="0">
                <a:ea typeface="굴림" charset="-127"/>
              </a:rPr>
              <a:t>  센서 차폐 일정표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195736" y="1052736"/>
            <a:ext cx="6388100" cy="315873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449419" y="1052736"/>
            <a:ext cx="52070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9</a:t>
            </a:r>
            <a:r>
              <a:rPr lang="ko-KR" altLang="en-US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월</a:t>
            </a:r>
            <a:endParaRPr lang="en-US" altLang="ko-KR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18 ~ 22</a:t>
            </a:r>
            <a:endParaRPr lang="ko-KR" altLang="en-US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507646" y="1052736"/>
            <a:ext cx="52070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endParaRPr lang="en-US" altLang="ko-KR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25 ~ 27</a:t>
            </a:r>
            <a:endParaRPr lang="ko-KR" altLang="en-US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4565873" y="1052736"/>
            <a:ext cx="52070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10</a:t>
            </a:r>
            <a:r>
              <a:rPr lang="ko-KR" altLang="en-US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월</a:t>
            </a:r>
            <a:endParaRPr lang="en-US" altLang="ko-KR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4 ~ 6</a:t>
            </a:r>
            <a:endParaRPr lang="ko-KR" altLang="en-US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5624100" y="1052736"/>
            <a:ext cx="52070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endParaRPr lang="en-US" altLang="ko-KR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10 ~ 13</a:t>
            </a: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6682327" y="1052736"/>
            <a:ext cx="52070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endParaRPr lang="en-US" altLang="ko-KR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16 ~ 20</a:t>
            </a:r>
            <a:endParaRPr lang="ko-KR" altLang="en-US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7740555" y="1052736"/>
            <a:ext cx="52070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7" rIns="92075" bIns="46037" anchor="ctr"/>
          <a:lstStyle/>
          <a:p>
            <a:pPr algn="ctr"/>
            <a:endParaRPr lang="en-US" altLang="ko-KR" sz="1200" b="1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 algn="ctr"/>
            <a:r>
              <a:rPr lang="en-US" altLang="ko-KR" sz="1200" b="1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23 ~ 31</a:t>
            </a:r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3256184" y="1046385"/>
            <a:ext cx="12997" cy="3158737"/>
          </a:xfrm>
          <a:prstGeom prst="line">
            <a:avLst/>
          </a:prstGeom>
          <a:noFill/>
          <a:ln w="12700">
            <a:solidFill>
              <a:srgbClr val="CFCFD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 flipH="1">
            <a:off x="4324566" y="1046386"/>
            <a:ext cx="12997" cy="3165087"/>
          </a:xfrm>
          <a:prstGeom prst="line">
            <a:avLst/>
          </a:prstGeom>
          <a:noFill/>
          <a:ln w="12700">
            <a:solidFill>
              <a:srgbClr val="CFCFD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 flipH="1">
            <a:off x="5392948" y="1046386"/>
            <a:ext cx="6353" cy="3158736"/>
          </a:xfrm>
          <a:prstGeom prst="line">
            <a:avLst/>
          </a:prstGeom>
          <a:noFill/>
          <a:ln w="12700">
            <a:solidFill>
              <a:srgbClr val="CFCFD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 flipH="1">
            <a:off x="6454686" y="1046386"/>
            <a:ext cx="13317" cy="3158736"/>
          </a:xfrm>
          <a:prstGeom prst="line">
            <a:avLst/>
          </a:prstGeom>
          <a:noFill/>
          <a:ln w="12700">
            <a:solidFill>
              <a:srgbClr val="CFCFD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>
            <a:off x="7523386" y="1046386"/>
            <a:ext cx="13316" cy="3158736"/>
          </a:xfrm>
          <a:prstGeom prst="line">
            <a:avLst/>
          </a:prstGeom>
          <a:noFill/>
          <a:ln w="12700">
            <a:solidFill>
              <a:srgbClr val="CFCFD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>
            <a:off x="2189386" y="1427386"/>
            <a:ext cx="6400800" cy="0"/>
          </a:xfrm>
          <a:prstGeom prst="line">
            <a:avLst/>
          </a:prstGeom>
          <a:noFill/>
          <a:ln w="25400">
            <a:solidFill>
              <a:srgbClr val="6666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0" name="AutoShape 54"/>
          <p:cNvSpPr>
            <a:spLocks noChangeArrowheads="1"/>
          </p:cNvSpPr>
          <p:nvPr/>
        </p:nvSpPr>
        <p:spPr bwMode="auto">
          <a:xfrm>
            <a:off x="2263300" y="1799380"/>
            <a:ext cx="559798" cy="228600"/>
          </a:xfrm>
          <a:prstGeom prst="rightArrow">
            <a:avLst>
              <a:gd name="adj1" fmla="val 50000"/>
              <a:gd name="adj2" fmla="val 52074"/>
            </a:avLst>
          </a:prstGeom>
          <a:gradFill rotWithShape="1">
            <a:gsLst>
              <a:gs pos="0">
                <a:srgbClr val="666699">
                  <a:gamma/>
                  <a:tint val="15686"/>
                  <a:invGamma/>
                </a:srgbClr>
              </a:gs>
              <a:gs pos="100000">
                <a:srgbClr val="666699"/>
              </a:gs>
            </a:gsLst>
            <a:lin ang="0" scaled="1"/>
          </a:gradFill>
          <a:ln w="6350">
            <a:solidFill>
              <a:srgbClr val="666699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50000"/>
              </a:spcBef>
            </a:pPr>
            <a:endParaRPr lang="ko-KR" altLang="en-US">
              <a:ea typeface="굴림" charset="-127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527273" y="1052736"/>
            <a:ext cx="1674813" cy="315873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66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525" tIns="639763" rIns="136525" bIns="639763"/>
          <a:lstStyle/>
          <a:p>
            <a:pPr>
              <a:spcBef>
                <a:spcPct val="75000"/>
              </a:spcBef>
            </a:pPr>
            <a:endParaRPr lang="en-US" altLang="ko-KR" sz="1800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195736" y="1052736"/>
            <a:ext cx="6388100" cy="3158737"/>
          </a:xfrm>
          <a:prstGeom prst="rect">
            <a:avLst/>
          </a:prstGeom>
          <a:noFill/>
          <a:ln w="12700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96" name="AutoShape 60"/>
          <p:cNvSpPr>
            <a:spLocks noChangeArrowheads="1"/>
          </p:cNvSpPr>
          <p:nvPr/>
        </p:nvSpPr>
        <p:spPr bwMode="auto">
          <a:xfrm>
            <a:off x="4355980" y="3679002"/>
            <a:ext cx="4174583" cy="228600"/>
          </a:xfrm>
          <a:prstGeom prst="rightArrow">
            <a:avLst>
              <a:gd name="adj1" fmla="val 50000"/>
              <a:gd name="adj2" fmla="val 52074"/>
            </a:avLst>
          </a:prstGeom>
          <a:gradFill rotWithShape="1">
            <a:gsLst>
              <a:gs pos="0">
                <a:srgbClr val="666699">
                  <a:gamma/>
                  <a:tint val="15686"/>
                  <a:invGamma/>
                </a:srgbClr>
              </a:gs>
              <a:gs pos="100000">
                <a:srgbClr val="666699"/>
              </a:gs>
            </a:gsLst>
            <a:lin ang="0" scaled="1"/>
          </a:gradFill>
          <a:ln w="6350">
            <a:solidFill>
              <a:srgbClr val="666699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50000"/>
              </a:spcBef>
            </a:pPr>
            <a:endParaRPr lang="ko-KR" altLang="en-US">
              <a:ea typeface="굴림" charset="-127"/>
            </a:endParaRPr>
          </a:p>
        </p:txBody>
      </p:sp>
      <p:sp>
        <p:nvSpPr>
          <p:cNvPr id="14398" name="AutoShape 62"/>
          <p:cNvSpPr>
            <a:spLocks noChangeArrowheads="1"/>
          </p:cNvSpPr>
          <p:nvPr/>
        </p:nvSpPr>
        <p:spPr bwMode="auto">
          <a:xfrm>
            <a:off x="2261222" y="2226034"/>
            <a:ext cx="5203027" cy="228600"/>
          </a:xfrm>
          <a:prstGeom prst="rightArrow">
            <a:avLst>
              <a:gd name="adj1" fmla="val 50000"/>
              <a:gd name="adj2" fmla="val 52074"/>
            </a:avLst>
          </a:prstGeom>
          <a:gradFill rotWithShape="1">
            <a:gsLst>
              <a:gs pos="0">
                <a:srgbClr val="666699">
                  <a:gamma/>
                  <a:tint val="15686"/>
                  <a:invGamma/>
                </a:srgbClr>
              </a:gs>
              <a:gs pos="100000">
                <a:srgbClr val="666699"/>
              </a:gs>
            </a:gsLst>
            <a:lin ang="0" scaled="1"/>
          </a:gradFill>
          <a:ln w="6350">
            <a:solidFill>
              <a:srgbClr val="666699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50000"/>
              </a:spcBef>
            </a:pPr>
            <a:endParaRPr lang="ko-KR" altLang="en-US">
              <a:ea typeface="굴림" charset="-127"/>
            </a:endParaRPr>
          </a:p>
        </p:txBody>
      </p:sp>
      <p:sp>
        <p:nvSpPr>
          <p:cNvPr id="4" name="AutoShape 62">
            <a:extLst>
              <a:ext uri="{FF2B5EF4-FFF2-40B4-BE49-F238E27FC236}">
                <a16:creationId xmlns:a16="http://schemas.microsoft.com/office/drawing/2014/main" id="{3A065DB1-955C-2F75-E9F9-2A51CB8E1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80" y="3194680"/>
            <a:ext cx="3108269" cy="228600"/>
          </a:xfrm>
          <a:prstGeom prst="rightArrow">
            <a:avLst>
              <a:gd name="adj1" fmla="val 50000"/>
              <a:gd name="adj2" fmla="val 52074"/>
            </a:avLst>
          </a:prstGeom>
          <a:gradFill rotWithShape="1">
            <a:gsLst>
              <a:gs pos="0">
                <a:srgbClr val="666699">
                  <a:gamma/>
                  <a:tint val="15686"/>
                  <a:invGamma/>
                </a:srgbClr>
              </a:gs>
              <a:gs pos="100000">
                <a:srgbClr val="666699"/>
              </a:gs>
            </a:gsLst>
            <a:lin ang="0" scaled="1"/>
          </a:gradFill>
          <a:ln w="6350">
            <a:solidFill>
              <a:srgbClr val="666699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50000"/>
              </a:spcBef>
            </a:pPr>
            <a:endParaRPr lang="ko-KR" altLang="en-US">
              <a:ea typeface="굴림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2549D-0114-66E3-78B5-F041F2ACA65E}"/>
              </a:ext>
            </a:extLst>
          </p:cNvPr>
          <p:cNvSpPr txBox="1"/>
          <p:nvPr/>
        </p:nvSpPr>
        <p:spPr>
          <a:xfrm>
            <a:off x="754607" y="1670380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dirty="0">
                <a:latin typeface="굴림" panose="020B0600000101010101" pitchFamily="50" charset="-127"/>
                <a:ea typeface="굴림" panose="020B0600000101010101" pitchFamily="50" charset="-127"/>
              </a:rPr>
              <a:t>PCB </a:t>
            </a:r>
            <a:r>
              <a:rPr lang="ko-KR" altLang="en-US" sz="1800" dirty="0">
                <a:latin typeface="굴림" panose="020B0600000101010101" pitchFamily="50" charset="-127"/>
                <a:ea typeface="굴림" panose="020B0600000101010101" pitchFamily="50" charset="-127"/>
              </a:rPr>
              <a:t>준비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1BC81-68CC-85E4-F69B-A926FCBAC00A}"/>
              </a:ext>
            </a:extLst>
          </p:cNvPr>
          <p:cNvSpPr txBox="1"/>
          <p:nvPr/>
        </p:nvSpPr>
        <p:spPr>
          <a:xfrm>
            <a:off x="671251" y="2154944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800" dirty="0">
                <a:latin typeface="굴림" panose="020B0600000101010101" pitchFamily="50" charset="-127"/>
                <a:ea typeface="굴림" panose="020B0600000101010101" pitchFamily="50" charset="-127"/>
              </a:rPr>
              <a:t>입고 </a:t>
            </a:r>
            <a:r>
              <a:rPr lang="en-US" altLang="ko-KR" sz="1800" dirty="0"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800" dirty="0">
                <a:latin typeface="굴림" panose="020B0600000101010101" pitchFamily="50" charset="-127"/>
                <a:ea typeface="굴림" panose="020B0600000101010101" pitchFamily="50" charset="-127"/>
              </a:rPr>
              <a:t> 검수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DF975E-3134-8974-8EC8-D76BF9C0CC4A}"/>
              </a:ext>
            </a:extLst>
          </p:cNvPr>
          <p:cNvSpPr txBox="1"/>
          <p:nvPr/>
        </p:nvSpPr>
        <p:spPr>
          <a:xfrm>
            <a:off x="728462" y="2639508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dirty="0">
                <a:latin typeface="굴림" panose="020B0600000101010101" pitchFamily="50" charset="-127"/>
                <a:ea typeface="굴림" panose="020B0600000101010101" pitchFamily="50" charset="-127"/>
              </a:rPr>
              <a:t>PCB </a:t>
            </a:r>
            <a:r>
              <a:rPr lang="ko-KR" altLang="en-US" sz="1800" dirty="0">
                <a:latin typeface="굴림" panose="020B0600000101010101" pitchFamily="50" charset="-127"/>
                <a:ea typeface="굴림" panose="020B0600000101010101" pitchFamily="50" charset="-127"/>
              </a:rPr>
              <a:t>교체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4CA85-B82A-F636-2BC0-6FB15D5764A5}"/>
              </a:ext>
            </a:extLst>
          </p:cNvPr>
          <p:cNvSpPr txBox="1"/>
          <p:nvPr/>
        </p:nvSpPr>
        <p:spPr>
          <a:xfrm>
            <a:off x="642398" y="312407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800" dirty="0">
                <a:latin typeface="굴림" panose="020B0600000101010101" pitchFamily="50" charset="-127"/>
                <a:ea typeface="굴림" panose="020B0600000101010101" pitchFamily="50" charset="-127"/>
              </a:rPr>
              <a:t>펌웨어 입력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6E1B1-53A8-0C7C-7A75-51D6F734233C}"/>
              </a:ext>
            </a:extLst>
          </p:cNvPr>
          <p:cNvSpPr txBox="1"/>
          <p:nvPr/>
        </p:nvSpPr>
        <p:spPr>
          <a:xfrm>
            <a:off x="1025017" y="360863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800" dirty="0">
                <a:latin typeface="굴림" panose="020B0600000101010101" pitchFamily="50" charset="-127"/>
                <a:ea typeface="굴림" panose="020B0600000101010101" pitchFamily="50" charset="-127"/>
              </a:rPr>
              <a:t>출고</a:t>
            </a:r>
          </a:p>
        </p:txBody>
      </p:sp>
      <p:sp>
        <p:nvSpPr>
          <p:cNvPr id="11" name="AutoShape 62">
            <a:extLst>
              <a:ext uri="{FF2B5EF4-FFF2-40B4-BE49-F238E27FC236}">
                <a16:creationId xmlns:a16="http://schemas.microsoft.com/office/drawing/2014/main" id="{A08F66D6-EB18-BA15-DCE7-FBD22BAE0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1224" y="2710357"/>
            <a:ext cx="5203026" cy="228600"/>
          </a:xfrm>
          <a:prstGeom prst="rightArrow">
            <a:avLst>
              <a:gd name="adj1" fmla="val 50000"/>
              <a:gd name="adj2" fmla="val 52074"/>
            </a:avLst>
          </a:prstGeom>
          <a:gradFill rotWithShape="1">
            <a:gsLst>
              <a:gs pos="0">
                <a:srgbClr val="666699">
                  <a:gamma/>
                  <a:tint val="15686"/>
                  <a:invGamma/>
                </a:srgbClr>
              </a:gs>
              <a:gs pos="100000">
                <a:srgbClr val="666699"/>
              </a:gs>
            </a:gsLst>
            <a:lin ang="0" scaled="1"/>
          </a:gradFill>
          <a:ln w="6350">
            <a:solidFill>
              <a:srgbClr val="666699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50000"/>
              </a:spcBef>
            </a:pPr>
            <a:endParaRPr lang="ko-KR" altLang="en-US">
              <a:ea typeface="굴림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9DF50E-BD14-236F-4C36-AAF8A391C694}"/>
              </a:ext>
            </a:extLst>
          </p:cNvPr>
          <p:cNvSpPr txBox="1"/>
          <p:nvPr/>
        </p:nvSpPr>
        <p:spPr>
          <a:xfrm>
            <a:off x="527272" y="4359150"/>
            <a:ext cx="8043241" cy="2015936"/>
          </a:xfrm>
          <a:prstGeom prst="rect">
            <a:avLst/>
          </a:prstGeom>
          <a:solidFill>
            <a:schemeClr val="accent5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75000"/>
              </a:spcBef>
            </a:pP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PCB 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준비 </a:t>
            </a: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: 20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일 부터 작업 가능</a:t>
            </a:r>
            <a:endParaRPr lang="en-US" altLang="ko-KR" sz="2000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>
              <a:spcBef>
                <a:spcPct val="75000"/>
              </a:spcBef>
            </a:pP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작업 공간 여건 상 제품 입고는 순차적으로 진행 가능 함</a:t>
            </a: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(1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주당 </a:t>
            </a: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100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개</a:t>
            </a: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)        </a:t>
            </a:r>
          </a:p>
          <a:p>
            <a:pPr>
              <a:spcBef>
                <a:spcPct val="75000"/>
              </a:spcBef>
            </a:pP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- 9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월 </a:t>
            </a: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18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일부터 택배를 통한 입고 요청</a:t>
            </a:r>
            <a:endParaRPr lang="en-US" altLang="ko-KR" sz="2000" dirty="0">
              <a:solidFill>
                <a:srgbClr val="666699"/>
              </a:solidFill>
              <a:latin typeface="Century Gothic" pitchFamily="34" charset="0"/>
              <a:ea typeface="굴림" charset="-127"/>
            </a:endParaRPr>
          </a:p>
          <a:p>
            <a:pPr>
              <a:spcBef>
                <a:spcPct val="75000"/>
              </a:spcBef>
            </a:pP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PCB 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교체와 펌웨어 입력 후 </a:t>
            </a:r>
            <a:r>
              <a:rPr lang="en-US" altLang="ko-KR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SK</a:t>
            </a:r>
            <a:r>
              <a:rPr lang="ko-KR" altLang="en-US" sz="2000" dirty="0" err="1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쉴더스로</a:t>
            </a:r>
            <a:r>
              <a:rPr lang="ko-KR" altLang="en-US" sz="2000" dirty="0">
                <a:solidFill>
                  <a:srgbClr val="666699"/>
                </a:solidFill>
                <a:latin typeface="Century Gothic" pitchFamily="34" charset="0"/>
                <a:ea typeface="굴림" charset="-127"/>
              </a:rPr>
              <a:t> 전달 예정</a:t>
            </a:r>
            <a:endParaRPr lang="ko-KR" altLang="en-US" sz="2000" dirty="0"/>
          </a:p>
        </p:txBody>
      </p:sp>
    </p:spTree>
  </p:cSld>
  <p:clrMapOvr>
    <a:masterClrMapping/>
  </p:clrMapOvr>
  <p:transition spd="slow" advTm="0"/>
</p:sld>
</file>

<file path=ppt/theme/theme1.xml><?xml version="1.0" encoding="utf-8"?>
<a:theme xmlns:a="http://schemas.openxmlformats.org/drawingml/2006/main" name="MS_T128l">
  <a:themeElements>
    <a:clrScheme name="">
      <a:dk1>
        <a:srgbClr val="000000"/>
      </a:dk1>
      <a:lt1>
        <a:srgbClr val="008080"/>
      </a:lt1>
      <a:dk2>
        <a:srgbClr val="008080"/>
      </a:dk2>
      <a:lt2>
        <a:srgbClr val="004040"/>
      </a:lt2>
      <a:accent1>
        <a:srgbClr val="FFFFFF"/>
      </a:accent1>
      <a:accent2>
        <a:srgbClr val="FCFEB9"/>
      </a:accent2>
      <a:accent3>
        <a:srgbClr val="AAC0C0"/>
      </a:accent3>
      <a:accent4>
        <a:srgbClr val="000000"/>
      </a:accent4>
      <a:accent5>
        <a:srgbClr val="FFFFFF"/>
      </a:accent5>
      <a:accent6>
        <a:srgbClr val="E4E6A7"/>
      </a:accent6>
      <a:hlink>
        <a:srgbClr val="00B7A5"/>
      </a:hlink>
      <a:folHlink>
        <a:srgbClr val="618FFD"/>
      </a:folHlink>
    </a:clrScheme>
    <a:fontScheme name="MS_T128l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S_T128l 1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rketSpecific xmlns="49c1fb53-399a-4d91-bfc2-0a118990ebe4">false</MarketSpecific>
    <ApprovalStatus xmlns="49c1fb53-399a-4d91-bfc2-0a118990ebe4">InProgress</ApprovalStatus>
    <LocComments xmlns="49c1fb53-399a-4d91-bfc2-0a118990ebe4" xsi:nil="true"/>
    <DirectSourceMarket xmlns="49c1fb53-399a-4d91-bfc2-0a118990ebe4">english</DirectSourceMarket>
    <ThumbnailAssetId xmlns="49c1fb53-399a-4d91-bfc2-0a118990ebe4" xsi:nil="true"/>
    <PrimaryImageGen xmlns="49c1fb53-399a-4d91-bfc2-0a118990ebe4">true</PrimaryImageGen>
    <LegacyData xmlns="49c1fb53-399a-4d91-bfc2-0a118990ebe4" xsi:nil="true"/>
    <TPFriendlyName xmlns="49c1fb53-399a-4d91-bfc2-0a118990ebe4" xsi:nil="true"/>
    <NumericId xmlns="49c1fb53-399a-4d91-bfc2-0a118990ebe4" xsi:nil="true"/>
    <LocRecommendedHandoff xmlns="49c1fb53-399a-4d91-bfc2-0a118990ebe4" xsi:nil="true"/>
    <BlockPublish xmlns="49c1fb53-399a-4d91-bfc2-0a118990ebe4">false</BlockPublish>
    <BusinessGroup xmlns="49c1fb53-399a-4d91-bfc2-0a118990ebe4" xsi:nil="true"/>
    <OpenTemplate xmlns="49c1fb53-399a-4d91-bfc2-0a118990ebe4">true</OpenTemplate>
    <SourceTitle xmlns="49c1fb53-399a-4d91-bfc2-0a118990ebe4">Timeline for multi-tiered three-month project</SourceTitle>
    <APEditor xmlns="49c1fb53-399a-4d91-bfc2-0a118990ebe4">
      <UserInfo>
        <DisplayName/>
        <AccountId xsi:nil="true"/>
        <AccountType/>
      </UserInfo>
    </APEditor>
    <UALocComments xmlns="49c1fb53-399a-4d91-bfc2-0a118990ebe4">2007 Template UpLeveling Do Not HandOff</UALocComments>
    <IntlLangReviewDate xmlns="49c1fb53-399a-4d91-bfc2-0a118990ebe4" xsi:nil="true"/>
    <PublishStatusLookup xmlns="49c1fb53-399a-4d91-bfc2-0a118990ebe4">
      <Value>464255</Value>
      <Value>464257</Value>
    </PublishStatusLookup>
    <ParentAssetId xmlns="49c1fb53-399a-4d91-bfc2-0a118990ebe4" xsi:nil="true"/>
    <FeatureTagsTaxHTField0 xmlns="49c1fb53-399a-4d91-bfc2-0a118990ebe4">
      <Terms xmlns="http://schemas.microsoft.com/office/infopath/2007/PartnerControls"/>
    </FeatureTagsTaxHTField0>
    <MachineTranslated xmlns="49c1fb53-399a-4d91-bfc2-0a118990ebe4">false</MachineTranslated>
    <Providers xmlns="49c1fb53-399a-4d91-bfc2-0a118990ebe4" xsi:nil="true"/>
    <OriginalSourceMarket xmlns="49c1fb53-399a-4d91-bfc2-0a118990ebe4">english</OriginalSourceMarket>
    <APDescription xmlns="49c1fb53-399a-4d91-bfc2-0a118990ebe4" xsi:nil="true"/>
    <ContentItem xmlns="49c1fb53-399a-4d91-bfc2-0a118990ebe4" xsi:nil="true"/>
    <ClipArtFilename xmlns="49c1fb53-399a-4d91-bfc2-0a118990ebe4" xsi:nil="true"/>
    <TPInstallLocation xmlns="49c1fb53-399a-4d91-bfc2-0a118990ebe4" xsi:nil="true"/>
    <TimesCloned xmlns="49c1fb53-399a-4d91-bfc2-0a118990ebe4" xsi:nil="true"/>
    <PublishTargets xmlns="49c1fb53-399a-4d91-bfc2-0a118990ebe4">OfficeOnline,OfficeOnlineVNext</PublishTargets>
    <AcquiredFrom xmlns="49c1fb53-399a-4d91-bfc2-0a118990ebe4">Internal MS</AcquiredFrom>
    <AssetStart xmlns="49c1fb53-399a-4d91-bfc2-0a118990ebe4">2012-02-01T16:18:00+00:00</AssetStart>
    <FriendlyTitle xmlns="49c1fb53-399a-4d91-bfc2-0a118990ebe4" xsi:nil="true"/>
    <Provider xmlns="49c1fb53-399a-4d91-bfc2-0a118990ebe4" xsi:nil="true"/>
    <LastHandOff xmlns="49c1fb53-399a-4d91-bfc2-0a118990ebe4" xsi:nil="true"/>
    <Manager xmlns="49c1fb53-399a-4d91-bfc2-0a118990ebe4" xsi:nil="true"/>
    <UALocRecommendation xmlns="49c1fb53-399a-4d91-bfc2-0a118990ebe4">Localize</UALocRecommendation>
    <ArtSampleDocs xmlns="49c1fb53-399a-4d91-bfc2-0a118990ebe4" xsi:nil="true"/>
    <UACurrentWords xmlns="49c1fb53-399a-4d91-bfc2-0a118990ebe4" xsi:nil="true"/>
    <TPClientViewer xmlns="49c1fb53-399a-4d91-bfc2-0a118990ebe4" xsi:nil="true"/>
    <TemplateStatus xmlns="49c1fb53-399a-4d91-bfc2-0a118990ebe4">Complete</TemplateStatus>
    <ShowIn xmlns="49c1fb53-399a-4d91-bfc2-0a118990ebe4">Show everywhere</ShowIn>
    <CSXHash xmlns="49c1fb53-399a-4d91-bfc2-0a118990ebe4" xsi:nil="true"/>
    <Downloads xmlns="49c1fb53-399a-4d91-bfc2-0a118990ebe4">0</Downloads>
    <VoteCount xmlns="49c1fb53-399a-4d91-bfc2-0a118990ebe4" xsi:nil="true"/>
    <OOCacheId xmlns="49c1fb53-399a-4d91-bfc2-0a118990ebe4" xsi:nil="true"/>
    <IsDeleted xmlns="49c1fb53-399a-4d91-bfc2-0a118990ebe4">false</IsDeleted>
    <InternalTagsTaxHTField0 xmlns="49c1fb53-399a-4d91-bfc2-0a118990ebe4">
      <Terms xmlns="http://schemas.microsoft.com/office/infopath/2007/PartnerControls"/>
    </InternalTagsTaxHTField0>
    <UANotes xmlns="49c1fb53-399a-4d91-bfc2-0a118990ebe4">2003 to 2007 conversion</UANotes>
    <AssetExpire xmlns="49c1fb53-399a-4d91-bfc2-0a118990ebe4">2035-01-01T08:00:00+00:00</AssetExpire>
    <CSXSubmissionMarket xmlns="49c1fb53-399a-4d91-bfc2-0a118990ebe4" xsi:nil="true"/>
    <DSATActionTaken xmlns="49c1fb53-399a-4d91-bfc2-0a118990ebe4" xsi:nil="true"/>
    <SubmitterId xmlns="49c1fb53-399a-4d91-bfc2-0a118990ebe4" xsi:nil="true"/>
    <EditorialTags xmlns="49c1fb53-399a-4d91-bfc2-0a118990ebe4" xsi:nil="true"/>
    <TPExecutable xmlns="49c1fb53-399a-4d91-bfc2-0a118990ebe4" xsi:nil="true"/>
    <CSXSubmissionDate xmlns="49c1fb53-399a-4d91-bfc2-0a118990ebe4" xsi:nil="true"/>
    <CSXUpdate xmlns="49c1fb53-399a-4d91-bfc2-0a118990ebe4">false</CSXUpdate>
    <AssetType xmlns="49c1fb53-399a-4d91-bfc2-0a118990ebe4">TP</AssetType>
    <ApprovalLog xmlns="49c1fb53-399a-4d91-bfc2-0a118990ebe4" xsi:nil="true"/>
    <BugNumber xmlns="49c1fb53-399a-4d91-bfc2-0a118990ebe4" xsi:nil="true"/>
    <OriginAsset xmlns="49c1fb53-399a-4d91-bfc2-0a118990ebe4" xsi:nil="true"/>
    <TPComponent xmlns="49c1fb53-399a-4d91-bfc2-0a118990ebe4" xsi:nil="true"/>
    <Milestone xmlns="49c1fb53-399a-4d91-bfc2-0a118990ebe4" xsi:nil="true"/>
    <RecommendationsModifier xmlns="49c1fb53-399a-4d91-bfc2-0a118990ebe4" xsi:nil="true"/>
    <AssetId xmlns="49c1fb53-399a-4d91-bfc2-0a118990ebe4">TP102823018</AssetId>
    <PolicheckWords xmlns="49c1fb53-399a-4d91-bfc2-0a118990ebe4" xsi:nil="true"/>
    <TPLaunchHelpLink xmlns="49c1fb53-399a-4d91-bfc2-0a118990ebe4" xsi:nil="true"/>
    <IntlLocPriority xmlns="49c1fb53-399a-4d91-bfc2-0a118990ebe4" xsi:nil="true"/>
    <TPApplication xmlns="49c1fb53-399a-4d91-bfc2-0a118990ebe4" xsi:nil="true"/>
    <IntlLangReviewer xmlns="49c1fb53-399a-4d91-bfc2-0a118990ebe4" xsi:nil="true"/>
    <HandoffToMSDN xmlns="49c1fb53-399a-4d91-bfc2-0a118990ebe4" xsi:nil="true"/>
    <PlannedPubDate xmlns="49c1fb53-399a-4d91-bfc2-0a118990ebe4" xsi:nil="true"/>
    <CrawlForDependencies xmlns="49c1fb53-399a-4d91-bfc2-0a118990ebe4">false</CrawlForDependencies>
    <LocLastLocAttemptVersionLookup xmlns="49c1fb53-399a-4d91-bfc2-0a118990ebe4">822564</LocLastLocAttemptVersionLookup>
    <TrustLevel xmlns="49c1fb53-399a-4d91-bfc2-0a118990ebe4">1 Microsoft Managed Content</TrustLevel>
    <CampaignTagsTaxHTField0 xmlns="49c1fb53-399a-4d91-bfc2-0a118990ebe4">
      <Terms xmlns="http://schemas.microsoft.com/office/infopath/2007/PartnerControls"/>
    </CampaignTagsTaxHTField0>
    <TPNamespace xmlns="49c1fb53-399a-4d91-bfc2-0a118990ebe4" xsi:nil="true"/>
    <TaxCatchAll xmlns="49c1fb53-399a-4d91-bfc2-0a118990ebe4"/>
    <IsSearchable xmlns="49c1fb53-399a-4d91-bfc2-0a118990ebe4">true</IsSearchable>
    <TemplateTemplateType xmlns="49c1fb53-399a-4d91-bfc2-0a118990ebe4">PowerPoint 12 Default</TemplateTemplateType>
    <Markets xmlns="49c1fb53-399a-4d91-bfc2-0a118990ebe4"/>
    <IntlLangReview xmlns="49c1fb53-399a-4d91-bfc2-0a118990ebe4">false</IntlLangReview>
    <UAProjectedTotalWords xmlns="49c1fb53-399a-4d91-bfc2-0a118990ebe4" xsi:nil="true"/>
    <OutputCachingOn xmlns="49c1fb53-399a-4d91-bfc2-0a118990ebe4">false</OutputCachingOn>
    <AverageRating xmlns="49c1fb53-399a-4d91-bfc2-0a118990ebe4" xsi:nil="true"/>
    <LocMarketGroupTiers2 xmlns="49c1fb53-399a-4d91-bfc2-0a118990ebe4">,t:Tier 1,t:Tier 2,t:Tier 3,</LocMarketGroupTiers2>
    <APAuthor xmlns="49c1fb53-399a-4d91-bfc2-0a118990ebe4">
      <UserInfo>
        <DisplayName/>
        <AccountId>2721</AccountId>
        <AccountType/>
      </UserInfo>
    </APAuthor>
    <TPCommandLine xmlns="49c1fb53-399a-4d91-bfc2-0a118990ebe4" xsi:nil="true"/>
    <LocManualTestRequired xmlns="49c1fb53-399a-4d91-bfc2-0a118990ebe4">false</LocManualTestRequired>
    <TPAppVersion xmlns="49c1fb53-399a-4d91-bfc2-0a118990ebe4" xsi:nil="true"/>
    <EditorialStatus xmlns="49c1fb53-399a-4d91-bfc2-0a118990ebe4" xsi:nil="true"/>
    <LastModifiedDateTime xmlns="49c1fb53-399a-4d91-bfc2-0a118990ebe4" xsi:nil="true"/>
    <TPLaunchHelpLinkType xmlns="49c1fb53-399a-4d91-bfc2-0a118990ebe4">Template</TPLaunchHelpLinkType>
    <OriginalRelease xmlns="49c1fb53-399a-4d91-bfc2-0a118990ebe4">14</OriginalRelease>
    <ScenarioTagsTaxHTField0 xmlns="49c1fb53-399a-4d91-bfc2-0a118990ebe4">
      <Terms xmlns="http://schemas.microsoft.com/office/infopath/2007/PartnerControls"/>
    </ScenarioTagsTaxHTField0>
    <LocalizationTagsTaxHTField0 xmlns="49c1fb53-399a-4d91-bfc2-0a118990ebe4">
      <Terms xmlns="http://schemas.microsoft.com/office/infopath/2007/PartnerControls"/>
    </LocalizationTagsTaxHTField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70926BE6910EE541A5C8A9203B4061CC0400C52140320FE295488DD4381964E77F84" ma:contentTypeVersion="57" ma:contentTypeDescription="Create a new document." ma:contentTypeScope="" ma:versionID="fb68b574494ff423512a6d157fda585d">
  <xsd:schema xmlns:xsd="http://www.w3.org/2001/XMLSchema" xmlns:xs="http://www.w3.org/2001/XMLSchema" xmlns:p="http://schemas.microsoft.com/office/2006/metadata/properties" xmlns:ns2="49c1fb53-399a-4d91-bfc2-0a118990ebe4" targetNamespace="http://schemas.microsoft.com/office/2006/metadata/properties" ma:root="true" ma:fieldsID="0c909fc9147f5cd72e5e5bce45a50b95" ns2:_="">
    <xsd:import namespace="49c1fb53-399a-4d91-bfc2-0a118990ebe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1fb53-399a-4d91-bfc2-0a118990ebe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46eace49-6800-49f1-a64f-ebba43398223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998FE1E4-65AF-4644-A335-DDF948C303E5}" ma:internalName="CSXSubmissionMarket" ma:readOnly="false" ma:showField="MarketName" ma:web="49c1fb53-399a-4d91-bfc2-0a118990ebe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f9e05721-622c-44cb-9266-41f3c0e6162c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79DE6945-A8C8-4B02-AD64-E66D49B13DD1}" ma:internalName="InProjectListLookup" ma:readOnly="true" ma:showField="InProjectList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085c3879-e14f-4ad1-98de-c23ee0a51699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79DE6945-A8C8-4B02-AD64-E66D49B13DD1}" ma:internalName="LastCompleteVersionLookup" ma:readOnly="true" ma:showField="LastCompleteVersion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79DE6945-A8C8-4B02-AD64-E66D49B13DD1}" ma:internalName="LastPreviewErrorLookup" ma:readOnly="true" ma:showField="LastPreviewError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79DE6945-A8C8-4B02-AD64-E66D49B13DD1}" ma:internalName="LastPreviewResultLookup" ma:readOnly="true" ma:showField="LastPreviewResult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79DE6945-A8C8-4B02-AD64-E66D49B13DD1}" ma:internalName="LastPreviewAttemptDateLookup" ma:readOnly="true" ma:showField="LastPreviewAttemptDate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79DE6945-A8C8-4B02-AD64-E66D49B13DD1}" ma:internalName="LastPreviewedByLookup" ma:readOnly="true" ma:showField="LastPreviewedBy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79DE6945-A8C8-4B02-AD64-E66D49B13DD1}" ma:internalName="LastPreviewTimeLookup" ma:readOnly="true" ma:showField="LastPreviewTime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79DE6945-A8C8-4B02-AD64-E66D49B13DD1}" ma:internalName="LastPreviewVersionLookup" ma:readOnly="true" ma:showField="LastPreviewVersion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79DE6945-A8C8-4B02-AD64-E66D49B13DD1}" ma:internalName="LastPublishErrorLookup" ma:readOnly="true" ma:showField="LastPublishError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79DE6945-A8C8-4B02-AD64-E66D49B13DD1}" ma:internalName="LastPublishResultLookup" ma:readOnly="true" ma:showField="LastPublishResult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79DE6945-A8C8-4B02-AD64-E66D49B13DD1}" ma:internalName="LastPublishAttemptDateLookup" ma:readOnly="true" ma:showField="LastPublishAttemptDate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79DE6945-A8C8-4B02-AD64-E66D49B13DD1}" ma:internalName="LastPublishedByLookup" ma:readOnly="true" ma:showField="LastPublishedBy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79DE6945-A8C8-4B02-AD64-E66D49B13DD1}" ma:internalName="LastPublishTimeLookup" ma:readOnly="true" ma:showField="LastPublishTime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79DE6945-A8C8-4B02-AD64-E66D49B13DD1}" ma:internalName="LastPublishVersionLookup" ma:readOnly="true" ma:showField="LastPublishVersion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0F6EFE92-EA97-47A1-8B41-AB7AAC6F2484}" ma:internalName="LocLastLocAttemptVersionLookup" ma:readOnly="false" ma:showField="LastLocAttemptVersion" ma:web="49c1fb53-399a-4d91-bfc2-0a118990ebe4">
      <xsd:simpleType>
        <xsd:restriction base="dms:Lookup"/>
      </xsd:simpleType>
    </xsd:element>
    <xsd:element name="LocLastLocAttemptVersionTypeLookup" ma:index="72" nillable="true" ma:displayName="Loc Last Loc Attempt Version Type" ma:default="" ma:list="{0F6EFE92-EA97-47A1-8B41-AB7AAC6F2484}" ma:internalName="LocLastLocAttemptVersionTypeLookup" ma:readOnly="true" ma:showField="LastLocAttemptVersionType" ma:web="49c1fb53-399a-4d91-bfc2-0a118990ebe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0F6EFE92-EA97-47A1-8B41-AB7AAC6F2484}" ma:internalName="LocNewPublishedVersionLookup" ma:readOnly="true" ma:showField="NewPublishedVersion" ma:web="49c1fb53-399a-4d91-bfc2-0a118990ebe4">
      <xsd:simpleType>
        <xsd:restriction base="dms:Lookup"/>
      </xsd:simpleType>
    </xsd:element>
    <xsd:element name="LocOverallHandbackStatusLookup" ma:index="76" nillable="true" ma:displayName="Loc Overall Handback Status" ma:default="" ma:list="{0F6EFE92-EA97-47A1-8B41-AB7AAC6F2484}" ma:internalName="LocOverallHandbackStatusLookup" ma:readOnly="true" ma:showField="OverallHandbackStatus" ma:web="49c1fb53-399a-4d91-bfc2-0a118990ebe4">
      <xsd:simpleType>
        <xsd:restriction base="dms:Lookup"/>
      </xsd:simpleType>
    </xsd:element>
    <xsd:element name="LocOverallLocStatusLookup" ma:index="77" nillable="true" ma:displayName="Loc Overall Localize Status" ma:default="" ma:list="{0F6EFE92-EA97-47A1-8B41-AB7AAC6F2484}" ma:internalName="LocOverallLocStatusLookup" ma:readOnly="true" ma:showField="OverallLocStatus" ma:web="49c1fb53-399a-4d91-bfc2-0a118990ebe4">
      <xsd:simpleType>
        <xsd:restriction base="dms:Lookup"/>
      </xsd:simpleType>
    </xsd:element>
    <xsd:element name="LocOverallPreviewStatusLookup" ma:index="78" nillable="true" ma:displayName="Loc Overall Preview Status" ma:default="" ma:list="{0F6EFE92-EA97-47A1-8B41-AB7AAC6F2484}" ma:internalName="LocOverallPreviewStatusLookup" ma:readOnly="true" ma:showField="OverallPreviewStatus" ma:web="49c1fb53-399a-4d91-bfc2-0a118990ebe4">
      <xsd:simpleType>
        <xsd:restriction base="dms:Lookup"/>
      </xsd:simpleType>
    </xsd:element>
    <xsd:element name="LocOverallPublishStatusLookup" ma:index="79" nillable="true" ma:displayName="Loc Overall Publish Status" ma:default="" ma:list="{0F6EFE92-EA97-47A1-8B41-AB7AAC6F2484}" ma:internalName="LocOverallPublishStatusLookup" ma:readOnly="true" ma:showField="OverallPublishStatus" ma:web="49c1fb53-399a-4d91-bfc2-0a118990ebe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0F6EFE92-EA97-47A1-8B41-AB7AAC6F2484}" ma:internalName="LocProcessedForHandoffsLookup" ma:readOnly="true" ma:showField="ProcessedForHandoffs" ma:web="49c1fb53-399a-4d91-bfc2-0a118990ebe4">
      <xsd:simpleType>
        <xsd:restriction base="dms:Lookup"/>
      </xsd:simpleType>
    </xsd:element>
    <xsd:element name="LocProcessedForMarketsLookup" ma:index="82" nillable="true" ma:displayName="Loc Processed For Markets" ma:default="" ma:list="{0F6EFE92-EA97-47A1-8B41-AB7AAC6F2484}" ma:internalName="LocProcessedForMarketsLookup" ma:readOnly="true" ma:showField="ProcessedForMarkets" ma:web="49c1fb53-399a-4d91-bfc2-0a118990ebe4">
      <xsd:simpleType>
        <xsd:restriction base="dms:Lookup"/>
      </xsd:simpleType>
    </xsd:element>
    <xsd:element name="LocPublishedDependentAssetsLookup" ma:index="83" nillable="true" ma:displayName="Loc Published Dependent Assets" ma:default="" ma:list="{0F6EFE92-EA97-47A1-8B41-AB7AAC6F2484}" ma:internalName="LocPublishedDependentAssetsLookup" ma:readOnly="true" ma:showField="PublishedDependentAssets" ma:web="49c1fb53-399a-4d91-bfc2-0a118990ebe4">
      <xsd:simpleType>
        <xsd:restriction base="dms:Lookup"/>
      </xsd:simpleType>
    </xsd:element>
    <xsd:element name="LocPublishedLinkedAssetsLookup" ma:index="84" nillable="true" ma:displayName="Loc Published Linked Assets" ma:default="" ma:list="{0F6EFE92-EA97-47A1-8B41-AB7AAC6F2484}" ma:internalName="LocPublishedLinkedAssetsLookup" ma:readOnly="true" ma:showField="PublishedLinkedAssets" ma:web="49c1fb53-399a-4d91-bfc2-0a118990ebe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6e2371ae-b2bd-4992-837f-63963325355f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998FE1E4-65AF-4644-A335-DDF948C303E5}" ma:internalName="Markets" ma:readOnly="false" ma:showField="MarketName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79DE6945-A8C8-4B02-AD64-E66D49B13DD1}" ma:internalName="NumOfRatingsLookup" ma:readOnly="true" ma:showField="NumOfRatings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79DE6945-A8C8-4B02-AD64-E66D49B13DD1}" ma:internalName="PublishStatusLookup" ma:readOnly="false" ma:showField="PublishStatus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502d106f-1a72-436f-9056-09977804f364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eaa5a869-0ce9-45b3-aa27-3f613c45af54}" ma:internalName="TaxCatchAll" ma:showField="CatchAllData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eaa5a869-0ce9-45b3-aa27-3f613c45af54}" ma:internalName="TaxCatchAllLabel" ma:readOnly="true" ma:showField="CatchAllDataLabel" ma:web="49c1fb53-399a-4d91-bfc2-0a118990eb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4272E5-FC1C-428E-8F1F-DDEBC581DD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4964AD-AABA-4E46-886D-80DE2C6B3C9A}">
  <ds:schemaRefs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49c1fb53-399a-4d91-bfc2-0a118990ebe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EBD06FD-7979-4A32-B296-6985334828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c1fb53-399a-4d91-bfc2-0a118990eb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여러 단계로 구성된 3개월 프로젝트 일정표</Template>
  <TotalTime>177</TotalTime>
  <Words>79</Words>
  <Application>Microsoft Office PowerPoint</Application>
  <PresentationFormat>화면 슬라이드 쇼(4:3)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굴림</vt:lpstr>
      <vt:lpstr>Arial</vt:lpstr>
      <vt:lpstr>Century Gothic</vt:lpstr>
      <vt:lpstr>Times New Roman</vt:lpstr>
      <vt:lpstr>MS_T128l</vt:lpstr>
      <vt:lpstr>SK 쉴더스  센서 차폐 일정표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 쉴더스  센서 차폐 일정표</dc:title>
  <dc:subject/>
  <dc:creator>광호 이</dc:creator>
  <cp:keywords/>
  <dc:description/>
  <cp:lastModifiedBy>이 광호</cp:lastModifiedBy>
  <cp:revision>2</cp:revision>
  <cp:lastPrinted>2023-09-05T02:15:05Z</cp:lastPrinted>
  <dcterms:created xsi:type="dcterms:W3CDTF">2023-09-05T01:40:07Z</dcterms:created>
  <dcterms:modified xsi:type="dcterms:W3CDTF">2023-09-05T04:41:20Z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TC010427361042</vt:lpwstr>
  </property>
  <property fmtid="{D5CDD505-2E9C-101B-9397-08002B2CF9AE}" pid="3" name="InternalTags">
    <vt:lpwstr/>
  </property>
  <property fmtid="{D5CDD505-2E9C-101B-9397-08002B2CF9AE}" pid="4" name="ContentTypeId">
    <vt:lpwstr>0x01010070926BE6910EE541A5C8A9203B4061CC0400C52140320FE295488DD4381964E77F84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  <property fmtid="{D5CDD505-2E9C-101B-9397-08002B2CF9AE}" pid="9" name="Order">
    <vt:r8>12759500</vt:r8>
  </property>
  <property fmtid="{D5CDD505-2E9C-101B-9397-08002B2CF9AE}" pid="10" name="HiddenCategoryTags">
    <vt:lpwstr/>
  </property>
  <property fmtid="{D5CDD505-2E9C-101B-9397-08002B2CF9AE}" pid="11" name="ImageGenStatus">
    <vt:i4>0</vt:i4>
  </property>
  <property fmtid="{D5CDD505-2E9C-101B-9397-08002B2CF9AE}" pid="12" name="CategoryTags">
    <vt:lpwstr/>
  </property>
  <property fmtid="{D5CDD505-2E9C-101B-9397-08002B2CF9AE}" pid="13" name="Applications">
    <vt:lpwstr/>
  </property>
  <property fmtid="{D5CDD505-2E9C-101B-9397-08002B2CF9AE}" pid="14" name="LocMarketGroupTiers">
    <vt:lpwstr>,t:Tier 1,t:Tier 2,t:Tier 3,</vt:lpwstr>
  </property>
</Properties>
</file>